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14" r:id="rId1"/>
  </p:sldMasterIdLst>
  <p:sldIdLst>
    <p:sldId id="256" r:id="rId2"/>
    <p:sldId id="266" r:id="rId3"/>
    <p:sldId id="257" r:id="rId4"/>
    <p:sldId id="259" r:id="rId5"/>
    <p:sldId id="258" r:id="rId6"/>
    <p:sldId id="260" r:id="rId7"/>
    <p:sldId id="268" r:id="rId8"/>
    <p:sldId id="269" r:id="rId9"/>
    <p:sldId id="261" r:id="rId10"/>
    <p:sldId id="271" r:id="rId11"/>
    <p:sldId id="262" r:id="rId12"/>
    <p:sldId id="272" r:id="rId13"/>
    <p:sldId id="265" r:id="rId14"/>
    <p:sldId id="27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843212-8835-FAAF-1BEC-D1305D83BFE4}" v="239" dt="2025-07-19T02:21:50.981"/>
    <p1510:client id="{5C388611-7657-6708-DB6A-10015A7CFC06}" v="68" dt="2025-07-19T01:11:54.269"/>
    <p1510:client id="{90161755-9343-A310-C886-EDC4FE131725}" v="380" dt="2025-07-19T20:50:55.876"/>
    <p1510:client id="{D677D56B-89A8-704A-AB04-0BF79AE1D9DA}" v="19" dt="2025-07-19T03:36:08.3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04406-9FC5-ACFE-893D-D4EADEB1A8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8388" y="745440"/>
            <a:ext cx="8132227" cy="3559859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0AF19C-C14B-F137-2DE9-1992459045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308" y="4669316"/>
            <a:ext cx="8132227" cy="1350484"/>
          </a:xfr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C6A999-B8D4-1774-9F1B-9F9FE1B3B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E3B7B-C7B5-42CF-90CF-67B3D21B2314}" type="datetimeFigureOut">
              <a:rPr lang="en-US" dirty="0"/>
              <a:t>7/31/2025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165D5D-2AE2-6F91-D1EB-6DD8FC3CE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0029E4-3A4E-970A-17A8-1E17D37D1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8487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CDEBC-9F49-FA9D-D13C-DB380A628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387" y="757451"/>
            <a:ext cx="10875953" cy="1214650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00CB13-23E6-D711-450C-A85A0CB995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35467" y="1972101"/>
            <a:ext cx="10848873" cy="40476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89BB7B-5C14-76DB-FEA8-3DBC09A96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9902-F134-45BD-ABD2-80C28059B090}" type="datetimeFigureOut">
              <a:rPr lang="en-US" dirty="0"/>
              <a:t>7/31/2025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BC13CC-29B3-9FDC-C746-D5D65CC2A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B52A12-895F-E9BE-5289-4E0411BD3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612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A17614-2270-537D-8B09-6CB65016AD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59496" y="755981"/>
            <a:ext cx="2277552" cy="533836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BC98B5-885C-CBB1-A858-76F65F7D28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199" y="755981"/>
            <a:ext cx="8230086" cy="533836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E5DAFE-6A83-FB7D-72DF-232EFE204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04DB0-379A-41B7-9B29-7F42F0D571D5}" type="datetimeFigureOut">
              <a:rPr lang="en-US" dirty="0"/>
              <a:t>7/31/2025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B41CCF-A3CD-506E-3AAE-CAEFA8C1B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20DD9D-25C2-0EDF-A6F4-71946D57B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668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5D22A-1F6D-0DE5-E04A-DC466353D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4ADD6F-7C93-3CD3-AC8D-28A78787CB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706E74-14FC-84D9-4B41-7D9FB0D57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96519-E62D-4F8C-AE1E-36928EC7D15C}" type="datetimeFigureOut">
              <a:rPr lang="en-US" dirty="0"/>
              <a:t>7/31/2025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35A7DC-6292-6181-949E-F8BC3FA11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50F5C6-EADC-E072-B19B-49BB11DF0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8103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B2054-1AE7-534F-0CFE-1F0628A09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138" y="2243708"/>
            <a:ext cx="9156288" cy="3776091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88EC2A-45C7-131C-0F4A-56E62EB029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0137" y="838201"/>
            <a:ext cx="9156289" cy="140550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75A323-2679-E978-8856-2FEBE8F5A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7AEB6-FCE1-4CD5-923B-84E54F1460D5}" type="datetimeFigureOut">
              <a:rPr lang="en-US" dirty="0"/>
              <a:t>7/31/2025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971DC2-625E-0477-BF8C-F3CDDCE4B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F1A644-D449-E464-C2DF-F045A5189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690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12719-44A3-3EE8-D757-F0E0F9632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197" y="750627"/>
            <a:ext cx="10846556" cy="1304150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440DC2-69F2-A056-508C-F5138E71FC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6961" y="2075250"/>
            <a:ext cx="4571288" cy="410149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A2243E-0673-54F2-5B38-DF5D2C7367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79560" y="2075250"/>
            <a:ext cx="4770191" cy="410149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946B7D-7BAF-8DE9-FB5A-282908B03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74C2F-71A1-43C9-B2F6-A4FAC8157F1A}" type="datetimeFigureOut">
              <a:rPr lang="en-US" dirty="0"/>
              <a:t>7/31/2025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F99017-BDD7-56C7-43AE-4B86AC781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6E7D63-14BF-E333-B350-75DA58E28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34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C7F72-3970-859F-C268-E9940EF2D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649" y="743803"/>
            <a:ext cx="10764271" cy="1025362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B37CC6-89B8-3CF3-6973-1B5B71782F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6961" y="1769166"/>
            <a:ext cx="4571287" cy="815008"/>
          </a:xfrm>
        </p:spPr>
        <p:txBody>
          <a:bodyPr anchor="b">
            <a:noAutofit/>
          </a:bodyPr>
          <a:lstStyle>
            <a:lvl1pPr marL="0" indent="0">
              <a:buNone/>
              <a:defRPr sz="2000" b="0" cap="all" spc="1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650EB0-E35B-DA3D-B6A1-2422B01C60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56961" y="2678597"/>
            <a:ext cx="4571287" cy="35067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7A15D0-F178-1506-0E61-C8FFDF9BD6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98633" y="1769166"/>
            <a:ext cx="4571287" cy="815008"/>
          </a:xfrm>
        </p:spPr>
        <p:txBody>
          <a:bodyPr anchor="b">
            <a:noAutofit/>
          </a:bodyPr>
          <a:lstStyle>
            <a:lvl1pPr marL="0" indent="0">
              <a:buNone/>
              <a:defRPr sz="2000" b="0" cap="all" spc="1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6CB421-A65A-A7DC-40A7-D8B76F9C3A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98633" y="2678596"/>
            <a:ext cx="4571287" cy="35067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AF5675-5329-D2DB-FAFF-700D076CA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31DCC-9916-4BB7-A2E9-25EC84C740A7}" type="datetimeFigureOut">
              <a:rPr lang="en-US" dirty="0"/>
              <a:t>7/31/2025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392A97-07D9-5E5C-2A31-3B7D764CE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626143-8FEE-0ABD-25C7-C34AF6568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693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26EFE-D86C-B076-D4D1-FAD1883E0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387" y="757766"/>
            <a:ext cx="7240293" cy="3547534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3F3B23-C631-4B62-3211-30222ABE1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9146A-335D-4B7F-86AE-5D483B1F631C}" type="datetimeFigureOut">
              <a:rPr lang="en-US" dirty="0"/>
              <a:t>7/31/2025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89A1FB-EA0D-F6A3-A4EB-001AA082A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D671B7-A902-587D-89D0-ECFB738FD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842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A27D49-E5B4-0E67-FCFC-62A04E7056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1D8EC-8E17-4CE6-99C2-C22488572868}" type="datetimeFigureOut">
              <a:rPr lang="en-US" dirty="0"/>
              <a:t>7/31/2025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0E4B02-DD32-C63F-6FEE-BC36E2EFD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25FA8B-18F7-7DDC-74E0-B1C7139E7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130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2D42A-8FC3-F6BE-4CF7-1490DE4FD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395" y="766636"/>
            <a:ext cx="3951745" cy="1510628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AA2BAA-1CCB-696D-D506-5E17470801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5400" y="702452"/>
            <a:ext cx="6249988" cy="531734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B3C3E7-B970-EF6C-A6D3-6CB81C9487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23953" y="2277264"/>
            <a:ext cx="3752747" cy="374253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F32464-D130-7DA0-050D-B444566B1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50ABA-DFFA-4B13-BB77-624D9164A38B}" type="datetimeFigureOut">
              <a:rPr lang="en-US" dirty="0"/>
              <a:t>7/31/2025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C2B3B4-209E-187A-6F86-2F2EAD9F7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6A2A86-6CB1-F027-66AC-8EBFA9D06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659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68F49-A418-C21F-25DC-E4C2E1716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972" y="765850"/>
            <a:ext cx="3995693" cy="1774778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78CDE2-0C1B-D3BE-F399-98D983EF4534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5105400" y="838200"/>
            <a:ext cx="6249988" cy="51815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786322-CA2D-A634-C10E-4F22BCE48B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0137" y="2552699"/>
            <a:ext cx="3736563" cy="3467099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AD0DD6-F55F-4437-DEC5-FA6028509A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0137" y="63202"/>
            <a:ext cx="2743200" cy="318221"/>
          </a:xfrm>
        </p:spPr>
        <p:txBody>
          <a:bodyPr/>
          <a:lstStyle/>
          <a:p>
            <a:fld id="{3220A08F-2B1D-4498-A043-7C299B1C2561}" type="datetimeFigureOut">
              <a:rPr lang="en-US" dirty="0"/>
              <a:t>7/31/2025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5B46D7-EE7C-E399-6A6B-18237228F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11B808-3207-D755-3B0B-E1D8814B2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653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FF45E2-9197-4E34-029A-725ADAC0C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387" y="620202"/>
            <a:ext cx="9956747" cy="14387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8CC19E-63FE-1D76-2550-01FD9A6D9A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5467" y="2306781"/>
            <a:ext cx="9956747" cy="38701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DFA067-55BA-33CD-E6F2-B24B2D5DE8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40137" y="63202"/>
            <a:ext cx="2743200" cy="3182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567E9B64-DC09-41C8-9DE3-DA74AF8D2F97}" type="datetimeFigureOut">
              <a:rPr lang="en-US" dirty="0"/>
              <a:t>7/31/2025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65EAE2-7EF5-FFAA-CD74-AA63C67119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44016" y="6424761"/>
            <a:ext cx="40599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cap="all" spc="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09DC1A-2539-3AE9-11EA-B87D22E62C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03951" y="6425816"/>
            <a:ext cx="4297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6E91CC32-6A6B-4E2E-BBA1-6864F305DA26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28229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15" r:id="rId1"/>
    <p:sldLayoutId id="2147484116" r:id="rId2"/>
    <p:sldLayoutId id="2147484117" r:id="rId3"/>
    <p:sldLayoutId id="2147484118" r:id="rId4"/>
    <p:sldLayoutId id="2147484119" r:id="rId5"/>
    <p:sldLayoutId id="2147484120" r:id="rId6"/>
    <p:sldLayoutId id="2147484121" r:id="rId7"/>
    <p:sldLayoutId id="2147484122" r:id="rId8"/>
    <p:sldLayoutId id="2147484123" r:id="rId9"/>
    <p:sldLayoutId id="2147484124" r:id="rId10"/>
    <p:sldLayoutId id="2147484125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Neue Haas Grotesk Text Pro" panose="020B0504020202020204" pitchFamily="34" charset="0"/>
        <a:buChar char="+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228600" algn="l" defTabSz="914400" rtl="0" eaLnBrk="1" latinLnBrk="0" hangingPunct="1">
        <a:lnSpc>
          <a:spcPct val="120000"/>
        </a:lnSpc>
        <a:spcBef>
          <a:spcPts val="500"/>
        </a:spcBef>
        <a:buFont typeface="Neue Haas Grotesk Text Pro" panose="020B0504020202020204" pitchFamily="34" charset="0"/>
        <a:buChar char="+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4" orient="horz" pos="528">
          <p15:clr>
            <a:srgbClr val="F26B43"/>
          </p15:clr>
        </p15:guide>
        <p15:guide id="19" orient="horz" pos="2160">
          <p15:clr>
            <a:srgbClr val="F26B43"/>
          </p15:clr>
        </p15:guide>
        <p15:guide id="20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hyperlink" Target="mailto:mclellank@dillon.k12.sc.us" TargetMode="Externa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7.jpe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9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ri-M | CMEA">
            <a:extLst>
              <a:ext uri="{FF2B5EF4-FFF2-40B4-BE49-F238E27FC236}">
                <a16:creationId xmlns:a16="http://schemas.microsoft.com/office/drawing/2014/main" id="{CB22FA95-D711-87F9-9788-05B2443BD3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609" y="198872"/>
            <a:ext cx="10533906" cy="3742384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CC04F136-D0AB-F7AD-BFCE-04F23BD76D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6137" y="6128536"/>
            <a:ext cx="3201018" cy="525565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050" b="1">
                <a:solidFill>
                  <a:srgbClr val="FFFFFF">
                    <a:alpha val="75000"/>
                  </a:srgbClr>
                </a:solidFill>
              </a:rPr>
              <a:t>South Carolina Music Educators Association </a:t>
            </a:r>
          </a:p>
          <a:p>
            <a:pPr>
              <a:lnSpc>
                <a:spcPct val="100000"/>
              </a:lnSpc>
            </a:pPr>
            <a:r>
              <a:rPr lang="en-US" sz="1050" b="1">
                <a:solidFill>
                  <a:srgbClr val="FFFFFF">
                    <a:alpha val="75000"/>
                  </a:srgbClr>
                </a:solidFill>
              </a:rPr>
              <a:t>Kevin McLellan (SCMEA) Tri-M Chair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FB72A0-A117-0BCB-9EB7-ABE0850664B7}"/>
              </a:ext>
            </a:extLst>
          </p:cNvPr>
          <p:cNvSpPr txBox="1"/>
          <p:nvPr/>
        </p:nvSpPr>
        <p:spPr>
          <a:xfrm flipH="1">
            <a:off x="6831472" y="4274713"/>
            <a:ext cx="3686261" cy="184665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/>
              <a:t>South Carolina Music Educators Association </a:t>
            </a:r>
          </a:p>
          <a:p>
            <a:r>
              <a:rPr lang="en-US" sz="2400" b="1"/>
              <a:t>Kevin McLellan</a:t>
            </a:r>
          </a:p>
          <a:p>
            <a:r>
              <a:rPr lang="en-US" sz="2400" b="1"/>
              <a:t>Tri-M Chair SCMEA</a:t>
            </a:r>
          </a:p>
          <a:p>
            <a:endParaRPr lang="en-US" b="1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E0B9B4-CCD9-469E-9D27-1BDCACDB8167}"/>
              </a:ext>
            </a:extLst>
          </p:cNvPr>
          <p:cNvSpPr txBox="1"/>
          <p:nvPr/>
        </p:nvSpPr>
        <p:spPr>
          <a:xfrm>
            <a:off x="1380227" y="4282105"/>
            <a:ext cx="4468481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/>
              <a:t>Dillon Middle School </a:t>
            </a:r>
          </a:p>
          <a:p>
            <a:r>
              <a:rPr lang="en-US" sz="2400" b="1" dirty="0"/>
              <a:t>Director of Bands</a:t>
            </a:r>
          </a:p>
          <a:p>
            <a:r>
              <a:rPr lang="en-US" sz="2400" b="1" dirty="0">
                <a:hlinkClick r:id="rId5"/>
              </a:rPr>
              <a:t>mclellank@dillon.k12.sc.us</a:t>
            </a:r>
            <a:endParaRPr lang="en-US" sz="2400" b="1" dirty="0"/>
          </a:p>
          <a:p>
            <a:r>
              <a:rPr lang="en-US" sz="2400" b="1" dirty="0"/>
              <a:t>kevin.mclellan@scmea.net</a:t>
            </a:r>
          </a:p>
          <a:p>
            <a:r>
              <a:rPr lang="en-US" sz="2400" b="1" dirty="0"/>
              <a:t>(843)774-1212 ext.1107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EDBF226-B348-ACBD-1285-11A1E1AB27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0114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514">
        <p15:prstTrans prst="fallOver"/>
      </p:transition>
    </mc:Choice>
    <mc:Fallback xmlns="">
      <p:transition spd="slow" advTm="45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3272" y="175533"/>
            <a:ext cx="10846556" cy="800943"/>
          </a:xfrm>
        </p:spPr>
        <p:txBody>
          <a:bodyPr anchor="t">
            <a:normAutofit/>
          </a:bodyPr>
          <a:lstStyle/>
          <a:p>
            <a:r>
              <a:t>Tell Us About Your Tri-M Chapter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3074" y="1183854"/>
            <a:ext cx="5879627" cy="4834736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10000"/>
              </a:lnSpc>
            </a:pPr>
            <a:r>
              <a:rPr lang="en-US" sz="2400" b="1">
                <a:solidFill>
                  <a:schemeClr val="accent4">
                    <a:lumMod val="40000"/>
                    <a:lumOff val="60000"/>
                  </a:schemeClr>
                </a:solidFill>
              </a:rPr>
              <a:t>1. How many students are in your Tri-M chapter?</a:t>
            </a:r>
          </a:p>
          <a:p>
            <a:pPr>
              <a:lnSpc>
                <a:spcPct val="110000"/>
              </a:lnSpc>
            </a:pPr>
            <a:r>
              <a:rPr lang="en-US" sz="2400" b="1">
                <a:solidFill>
                  <a:schemeClr val="accent5">
                    <a:lumMod val="76000"/>
                  </a:schemeClr>
                </a:solidFill>
              </a:rPr>
              <a:t>2. What would you like to see from Tri-M at the state level?</a:t>
            </a:r>
          </a:p>
          <a:p>
            <a:pPr>
              <a:lnSpc>
                <a:spcPct val="110000"/>
              </a:lnSpc>
            </a:pPr>
            <a:r>
              <a:rPr lang="en-US" sz="2400" b="1">
                <a:solidFill>
                  <a:srgbClr val="FFFF00"/>
                </a:solidFill>
              </a:rPr>
              <a:t>3. How could Tri-M be represented at the SCMEA Conference?</a:t>
            </a:r>
          </a:p>
          <a:p>
            <a:pPr>
              <a:lnSpc>
                <a:spcPct val="110000"/>
              </a:lnSpc>
            </a:pPr>
            <a:r>
              <a:rPr lang="en-US" sz="2400" b="1">
                <a:solidFill>
                  <a:schemeClr val="accent4">
                    <a:lumMod val="40000"/>
                    <a:lumOff val="60000"/>
                  </a:schemeClr>
                </a:solidFill>
              </a:rPr>
              <a:t>4. Which ensembles are in your chapter? (Band, Choir, Orchestra)</a:t>
            </a:r>
          </a:p>
          <a:p>
            <a:pPr>
              <a:lnSpc>
                <a:spcPct val="110000"/>
              </a:lnSpc>
            </a:pPr>
            <a:r>
              <a:rPr lang="en-US" sz="2400" b="1">
                <a:solidFill>
                  <a:schemeClr val="accent5">
                    <a:lumMod val="76000"/>
                  </a:schemeClr>
                </a:solidFill>
              </a:rPr>
              <a:t>5. School Name &amp; Tri-M Chapter Number</a:t>
            </a:r>
          </a:p>
          <a:p>
            <a:pPr>
              <a:lnSpc>
                <a:spcPct val="110000"/>
              </a:lnSpc>
            </a:pPr>
            <a:r>
              <a:rPr lang="en-US" sz="2400" b="1">
                <a:solidFill>
                  <a:srgbClr val="FFFF00"/>
                </a:solidFill>
              </a:rPr>
              <a:t>6. Do you have a chapter? If not, are you interested? Why or why not?</a:t>
            </a:r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F65E207F-BDFF-45C5-432A-F36C37BC5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6EAAE8EE-DED0-437A-BC5E-CFE21F35E60B}" type="datetime1">
              <a:rPr lang="en-US"/>
              <a:pPr>
                <a:spcAft>
                  <a:spcPts val="600"/>
                </a:spcAft>
              </a:pPr>
              <a:t>7/31/2025</a:t>
            </a:fld>
            <a:endParaRPr lang="en-US"/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5C425CDB-EDA4-1FB8-BF21-E366B5ECA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
              </a:t>
            </a:r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2D54340A-B8F6-BD1F-DF52-7D5C20614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CC057153-B650-4DEB-B370-79DDCFDCE934}" type="slidenum">
              <a:rPr lang="en-US" dirty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  <p:pic>
        <p:nvPicPr>
          <p:cNvPr id="4" name="Picture 3" descr="7B86EF69-97D5-4C2B-83DE-5CD77DAD9DED.jpeg">
            <a:extLst>
              <a:ext uri="{FF2B5EF4-FFF2-40B4-BE49-F238E27FC236}">
                <a16:creationId xmlns:a16="http://schemas.microsoft.com/office/drawing/2014/main" id="{FC51A5CE-7708-458E-120C-512A86010B8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645" r="5042" b="-3"/>
          <a:stretch>
            <a:fillRect/>
          </a:stretch>
        </p:blipFill>
        <p:spPr>
          <a:xfrm>
            <a:off x="6646653" y="1423059"/>
            <a:ext cx="5181600" cy="4351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997601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395" y="522221"/>
            <a:ext cx="4627480" cy="1194327"/>
          </a:xfrm>
        </p:spPr>
        <p:txBody>
          <a:bodyPr anchor="t">
            <a:noAutofit/>
          </a:bodyPr>
          <a:lstStyle/>
          <a:p>
            <a:r>
              <a:rPr sz="3600"/>
              <a:t>What Happens After You Respond</a:t>
            </a:r>
            <a:r>
              <a:rPr lang="en-US" sz="3600"/>
              <a:t>?</a:t>
            </a:r>
            <a:endParaRPr sz="3600"/>
          </a:p>
        </p:txBody>
      </p:sp>
      <p:sp>
        <p:nvSpPr>
          <p:cNvPr id="3" name="Content Placeholder 2"/>
          <p:cNvSpPr>
            <a:spLocks noGrp="1"/>
          </p:cNvSpPr>
          <p:nvPr>
            <p:ph type="body" sz="half" idx="2"/>
          </p:nvPr>
        </p:nvSpPr>
        <p:spPr>
          <a:xfrm>
            <a:off x="323953" y="1975340"/>
            <a:ext cx="4327841" cy="404445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-</a:t>
            </a:r>
            <a:r>
              <a:rPr lang="en-US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800" b="1">
                <a:solidFill>
                  <a:schemeClr val="accent4">
                    <a:lumMod val="40000"/>
                    <a:lumOff val="60000"/>
                  </a:schemeClr>
                </a:solidFill>
              </a:rPr>
              <a:t>We’ll compile results and highlight active chapters</a:t>
            </a:r>
          </a:p>
          <a:p>
            <a:r>
              <a:rPr lang="en-US" sz="2800" b="1"/>
              <a:t>- </a:t>
            </a:r>
            <a:r>
              <a:rPr lang="en-US" sz="2800" b="1">
                <a:solidFill>
                  <a:schemeClr val="accent5">
                    <a:lumMod val="76000"/>
                  </a:schemeClr>
                </a:solidFill>
              </a:rPr>
              <a:t>Share opportunities for SCMEA involvement</a:t>
            </a:r>
          </a:p>
          <a:p>
            <a:r>
              <a:rPr lang="en-US" sz="2800" b="1"/>
              <a:t>- </a:t>
            </a:r>
            <a:r>
              <a:rPr lang="en-US" sz="2800" b="1">
                <a:solidFill>
                  <a:srgbClr val="FFFF00"/>
                </a:solidFill>
              </a:rPr>
              <a:t>Provide tools to support chapter growth</a:t>
            </a:r>
          </a:p>
        </p:txBody>
      </p:sp>
      <p:sp>
        <p:nvSpPr>
          <p:cNvPr id="19" name="Date Placeholder 4">
            <a:extLst>
              <a:ext uri="{FF2B5EF4-FFF2-40B4-BE49-F238E27FC236}">
                <a16:creationId xmlns:a16="http://schemas.microsoft.com/office/drawing/2014/main" id="{29D7F12B-B040-8EC1-1920-9AF7B9271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518F4BC1-865D-4683-92EF-3487FAFF7C27}" type="datetime1">
              <a:rPr lang="en-US"/>
              <a:pPr>
                <a:spcAft>
                  <a:spcPts val="600"/>
                </a:spcAft>
              </a:pPr>
              <a:t>7/31/2025</a:t>
            </a:fld>
            <a:endParaRPr lang="en-US"/>
          </a:p>
        </p:txBody>
      </p:sp>
      <p:sp>
        <p:nvSpPr>
          <p:cNvPr id="20" name="Footer Placeholder 5">
            <a:extLst>
              <a:ext uri="{FF2B5EF4-FFF2-40B4-BE49-F238E27FC236}">
                <a16:creationId xmlns:a16="http://schemas.microsoft.com/office/drawing/2014/main" id="{D0D80194-FAA8-5419-B46D-D76286E2E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
              </a:t>
            </a:r>
          </a:p>
        </p:txBody>
      </p:sp>
      <p:sp>
        <p:nvSpPr>
          <p:cNvPr id="21" name="Slide Number Placeholder 6">
            <a:extLst>
              <a:ext uri="{FF2B5EF4-FFF2-40B4-BE49-F238E27FC236}">
                <a16:creationId xmlns:a16="http://schemas.microsoft.com/office/drawing/2014/main" id="{01B91202-142C-588D-1952-D47B0DF95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CC057153-B650-4DEB-B370-79DDCFDCE934}" type="slidenum">
              <a:rPr lang="en-US" dirty="0"/>
              <a:pPr>
                <a:spcAft>
                  <a:spcPts val="600"/>
                </a:spcAft>
              </a:pPr>
              <a:t>11</a:t>
            </a:fld>
            <a:endParaRPr lang="en-US"/>
          </a:p>
        </p:txBody>
      </p:sp>
      <p:pic>
        <p:nvPicPr>
          <p:cNvPr id="4" name="Picture 3" descr="2893A7A0-B2F3-4446-97A2-205DEE76C7D1.jpeg">
            <a:extLst>
              <a:ext uri="{FF2B5EF4-FFF2-40B4-BE49-F238E27FC236}">
                <a16:creationId xmlns:a16="http://schemas.microsoft.com/office/drawing/2014/main" id="{FFFC0D11-185E-80A2-12C7-70B4BAA6F6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76" r="12779"/>
          <a:stretch>
            <a:fillRect/>
          </a:stretch>
        </p:blipFill>
        <p:spPr>
          <a:xfrm>
            <a:off x="5134708" y="553616"/>
            <a:ext cx="6279741" cy="5486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320" y="550976"/>
            <a:ext cx="3951745" cy="1510628"/>
          </a:xfrm>
        </p:spPr>
        <p:txBody>
          <a:bodyPr anchor="t">
            <a:normAutofit/>
          </a:bodyPr>
          <a:lstStyle/>
          <a:p>
            <a:r>
              <a:rPr sz="4000"/>
              <a:t>Need Help? Reach Out!</a:t>
            </a:r>
            <a:endParaRPr lang="en-US" sz="4000"/>
          </a:p>
        </p:txBody>
      </p:sp>
      <p:sp>
        <p:nvSpPr>
          <p:cNvPr id="3" name="Content Placeholder 2"/>
          <p:cNvSpPr>
            <a:spLocks noGrp="1"/>
          </p:cNvSpPr>
          <p:nvPr>
            <p:ph type="body" sz="half" idx="2"/>
          </p:nvPr>
        </p:nvSpPr>
        <p:spPr>
          <a:xfrm>
            <a:off x="122670" y="4275717"/>
            <a:ext cx="4586633" cy="2506083"/>
          </a:xfrm>
        </p:spPr>
        <p:txBody>
          <a:bodyPr anchor="t">
            <a:normAutofit/>
          </a:bodyPr>
          <a:lstStyle/>
          <a:p>
            <a:r>
              <a:rPr sz="2800"/>
              <a:t>Kevin McLellan</a:t>
            </a:r>
            <a:endParaRPr lang="en-US" sz="2800"/>
          </a:p>
          <a:p>
            <a:r>
              <a:rPr sz="2400"/>
              <a:t>Director of Bands</a:t>
            </a:r>
          </a:p>
          <a:p>
            <a:r>
              <a:rPr sz="2400"/>
              <a:t>Dillon Middle School</a:t>
            </a:r>
            <a:endParaRPr lang="en-US" sz="2400"/>
          </a:p>
          <a:p>
            <a:r>
              <a:rPr sz="2400"/>
              <a:t>📧 Kevin.mclellan@scmea.net</a:t>
            </a:r>
            <a:endParaRPr/>
          </a:p>
        </p:txBody>
      </p:sp>
      <p:sp>
        <p:nvSpPr>
          <p:cNvPr id="36" name="Date Placeholder 4">
            <a:extLst>
              <a:ext uri="{FF2B5EF4-FFF2-40B4-BE49-F238E27FC236}">
                <a16:creationId xmlns:a16="http://schemas.microsoft.com/office/drawing/2014/main" id="{54EC9537-3454-93C8-4BAC-5236A40CD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E95BCDE1-BE9F-4E77-8E9B-7AD003C75AA9}" type="datetime1">
              <a:rPr lang="en-US"/>
              <a:pPr>
                <a:spcAft>
                  <a:spcPts val="600"/>
                </a:spcAft>
              </a:pPr>
              <a:t>7/31/2025</a:t>
            </a:fld>
            <a:endParaRPr lang="en-US"/>
          </a:p>
        </p:txBody>
      </p:sp>
      <p:sp>
        <p:nvSpPr>
          <p:cNvPr id="37" name="Footer Placeholder 5">
            <a:extLst>
              <a:ext uri="{FF2B5EF4-FFF2-40B4-BE49-F238E27FC236}">
                <a16:creationId xmlns:a16="http://schemas.microsoft.com/office/drawing/2014/main" id="{E0E70687-148A-3735-88BF-024223425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
              </a:t>
            </a:r>
          </a:p>
        </p:txBody>
      </p:sp>
      <p:sp>
        <p:nvSpPr>
          <p:cNvPr id="38" name="Slide Number Placeholder 6">
            <a:extLst>
              <a:ext uri="{FF2B5EF4-FFF2-40B4-BE49-F238E27FC236}">
                <a16:creationId xmlns:a16="http://schemas.microsoft.com/office/drawing/2014/main" id="{55568AA1-9E26-71F7-2059-F59ED91E0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CC057153-B650-4DEB-B370-79DDCFDCE934}" type="slidenum">
              <a:rPr lang="en-US" dirty="0"/>
              <a:pPr>
                <a:spcAft>
                  <a:spcPts val="600"/>
                </a:spcAft>
              </a:pPr>
              <a:t>12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15D8F4-7FBB-23EB-9ED7-F0C6917E32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509" y="3429237"/>
            <a:ext cx="3957927" cy="27599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7B9477-EAA0-684B-4589-3CDA92CB1E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340" y="3435465"/>
            <a:ext cx="3584114" cy="27455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4DA6AF-FE12-45EA-BF44-859350E26C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9565" y="673423"/>
            <a:ext cx="3569738" cy="27612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2922929-3F79-F56C-FC0D-5986B1B41A0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809" y="687466"/>
            <a:ext cx="3699135" cy="2745595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5894D49-0AD8-B474-B93F-A402545412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9139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5350">
        <p15:prstTrans prst="fallOver"/>
      </p:transition>
    </mc:Choice>
    <mc:Fallback xmlns="">
      <p:transition spd="slow" advTm="353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39444" y="371629"/>
            <a:ext cx="6521963" cy="1848954"/>
          </a:xfrm>
        </p:spPr>
        <p:txBody>
          <a:bodyPr>
            <a:normAutofit fontScale="90000"/>
          </a:bodyPr>
          <a:lstStyle/>
          <a:p>
            <a:r>
              <a:t>Help Us Grow Tri-M</a:t>
            </a:r>
            <a:r>
              <a:rPr lang="en-US"/>
              <a:t>       Across</a:t>
            </a:r>
            <a:r>
              <a:t> the State!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96252" y="2325807"/>
            <a:ext cx="9181774" cy="861654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sz="2800" b="1"/>
              <a:t>Calling All Middle &amp; High School Music Programs</a:t>
            </a:r>
            <a:endParaRPr lang="en-US" sz="2800" b="1"/>
          </a:p>
        </p:txBody>
      </p:sp>
      <p:pic>
        <p:nvPicPr>
          <p:cNvPr id="4" name="Picture 3" descr="3F5D16F4-1C39-479C-B9BB-0B6FFF63257F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975" y="5000445"/>
            <a:ext cx="2291751" cy="1745411"/>
          </a:xfrm>
          <a:prstGeom prst="rect">
            <a:avLst/>
          </a:prstGeom>
        </p:spPr>
      </p:pic>
      <p:pic>
        <p:nvPicPr>
          <p:cNvPr id="5" name="Picture 4" descr="E8FC0D05-3A1F-4DBA-93A8-54F694938CCE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0850" y="4986069"/>
            <a:ext cx="2564920" cy="1722194"/>
          </a:xfrm>
          <a:prstGeom prst="rect">
            <a:avLst/>
          </a:prstGeom>
        </p:spPr>
      </p:pic>
      <p:pic>
        <p:nvPicPr>
          <p:cNvPr id="6" name="Picture 5" descr="227BC9B3-4563-4AF8-9BD7-92BB809BB7B7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5726" y="5000445"/>
            <a:ext cx="2262996" cy="1739492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D047281-7C45-C4DF-1C7A-69A6C6BF73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4459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5250">
        <p15:prstTrans prst="fallOver"/>
      </p:transition>
    </mc:Choice>
    <mc:Fallback xmlns="">
      <p:transition spd="slow" advTm="252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E8A9E-441F-FB9D-D3B1-1261CF8C1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DA7BB-46DA-3DFE-8CEF-7BD00F4FB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41FA3-7A17-43B5-98A0-77A6ACF02FB5}" type="datetime1">
              <a:rPr lang="en-US"/>
              <a:t>7/31/2025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BBCA4F-CC05-1E2B-2473-54E01513D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C20A00-240E-4B06-3BEA-920DA7D1A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14</a:t>
            </a:fld>
            <a:endParaRPr lang="en-US"/>
          </a:p>
        </p:txBody>
      </p:sp>
      <p:pic>
        <p:nvPicPr>
          <p:cNvPr id="12" name="Picture 11" descr="Tri-M | CMEA">
            <a:extLst>
              <a:ext uri="{FF2B5EF4-FFF2-40B4-BE49-F238E27FC236}">
                <a16:creationId xmlns:a16="http://schemas.microsoft.com/office/drawing/2014/main" id="{4CE982FA-8EB9-1C4F-7CB8-DC423CD4A2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59" y="-2411"/>
            <a:ext cx="12201677" cy="686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919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725" y="391193"/>
            <a:ext cx="4376745" cy="1304150"/>
          </a:xfrm>
        </p:spPr>
        <p:txBody>
          <a:bodyPr anchor="t">
            <a:normAutofit/>
          </a:bodyPr>
          <a:lstStyle/>
          <a:p>
            <a:r>
              <a:t>What is Tri-M?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9338" y="1370759"/>
            <a:ext cx="4571288" cy="410149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sz="2400">
                <a:solidFill>
                  <a:schemeClr val="accent4">
                    <a:lumMod val="40000"/>
                    <a:lumOff val="60000"/>
                  </a:schemeClr>
                </a:solidFill>
              </a:rPr>
              <a:t>- </a:t>
            </a:r>
            <a:r>
              <a:rPr sz="2400" b="1">
                <a:solidFill>
                  <a:schemeClr val="accent4">
                    <a:lumMod val="40000"/>
                    <a:lumOff val="60000"/>
                  </a:schemeClr>
                </a:solidFill>
              </a:rPr>
              <a:t>Tri-M is the National Music Honor Society for middle &amp; high school students.</a:t>
            </a:r>
            <a:endParaRPr lang="en-US" sz="2400" b="1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r>
              <a:rPr sz="2400" b="1">
                <a:solidFill>
                  <a:schemeClr val="accent5">
                    <a:lumMod val="76000"/>
                  </a:schemeClr>
                </a:solidFill>
              </a:rPr>
              <a:t>- Promotes unity, leadership, service, and musical excellence.</a:t>
            </a:r>
          </a:p>
          <a:p>
            <a:r>
              <a:rPr sz="2400" b="1">
                <a:solidFill>
                  <a:srgbClr val="FFFF00"/>
                </a:solidFill>
              </a:rPr>
              <a:t>- Benefits include:</a:t>
            </a:r>
          </a:p>
          <a:p>
            <a:r>
              <a:rPr sz="2400" b="1"/>
              <a:t>  </a:t>
            </a:r>
            <a:r>
              <a:rPr sz="2400" b="1">
                <a:solidFill>
                  <a:srgbClr val="FFC000"/>
                </a:solidFill>
              </a:rPr>
              <a:t>• Leadership opportunities</a:t>
            </a:r>
          </a:p>
          <a:p>
            <a:r>
              <a:rPr sz="2400" b="1">
                <a:solidFill>
                  <a:srgbClr val="FFC000"/>
                </a:solidFill>
              </a:rPr>
              <a:t>  • Community service</a:t>
            </a:r>
          </a:p>
          <a:p>
            <a:r>
              <a:rPr sz="2400" b="1">
                <a:solidFill>
                  <a:srgbClr val="FFC000"/>
                </a:solidFill>
              </a:rPr>
              <a:t>  • Musical recognition</a:t>
            </a:r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6095C670-6EFD-7CB9-6036-B0C1435A3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C93A389A-A0F1-4663-A4CF-F0E99AF075A5}" type="datetime1">
              <a:rPr lang="en-US"/>
              <a:pPr>
                <a:spcAft>
                  <a:spcPts val="600"/>
                </a:spcAft>
              </a:pPr>
              <a:t>7/31/2025</a:t>
            </a:fld>
            <a:endParaRPr lang="en-US"/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C4E4000B-FE72-E48E-4115-C90F9F822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
              </a:t>
            </a:r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586E3185-EFC3-B60B-C100-91C7F74EE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CC057153-B650-4DEB-B370-79DDCFDCE934}" type="slidenum">
              <a:rPr lang="en-US" dirty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361EBD-B9A0-264A-B0E0-CDAA14B286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346" y="-5929"/>
            <a:ext cx="5186037" cy="34258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31AA4D-0DFA-8B6B-7C38-44452D7FD3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571" y="3422109"/>
            <a:ext cx="5171660" cy="342586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F0D16FB-44F8-10D5-4BDB-DFF46541B0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3997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66442">
        <p15:prstTrans prst="fallOver"/>
      </p:transition>
    </mc:Choice>
    <mc:Fallback xmlns="">
      <p:transition spd="slow" advTm="664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4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>
            <a:extLst>
              <a:ext uri="{FF2B5EF4-FFF2-40B4-BE49-F238E27FC236}">
                <a16:creationId xmlns:a16="http://schemas.microsoft.com/office/drawing/2014/main" id="{F341D7D7-E5D8-A2A9-EBB0-0E6A9AE5A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037" y="709127"/>
            <a:ext cx="3060348" cy="70549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kern="1200">
                <a:latin typeface="+mj-lt"/>
                <a:ea typeface="+mj-ea"/>
                <a:cs typeface="+mj-cs"/>
              </a:rPr>
              <a:t>Why Tri-M?</a:t>
            </a:r>
          </a:p>
        </p:txBody>
      </p:sp>
      <p:pic>
        <p:nvPicPr>
          <p:cNvPr id="4" name="Content Placeholder 3" descr="Music makes everything better. 12388999 Vector Art at Vecteezy">
            <a:extLst>
              <a:ext uri="{FF2B5EF4-FFF2-40B4-BE49-F238E27FC236}">
                <a16:creationId xmlns:a16="http://schemas.microsoft.com/office/drawing/2014/main" id="{2288720A-9DE4-FFA1-CE0A-433177EBE8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 t="5035" b="9888"/>
          <a:stretch>
            <a:fillRect/>
          </a:stretch>
        </p:blipFill>
        <p:spPr>
          <a:xfrm>
            <a:off x="5105400" y="702452"/>
            <a:ext cx="6249988" cy="5317347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E55020D-B9F4-0AC1-BDAD-A29067D9B9AE}"/>
              </a:ext>
            </a:extLst>
          </p:cNvPr>
          <p:cNvSpPr txBox="1"/>
          <p:nvPr/>
        </p:nvSpPr>
        <p:spPr>
          <a:xfrm>
            <a:off x="424594" y="767641"/>
            <a:ext cx="3752747" cy="3958196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0000"/>
              </a:lnSpc>
              <a:spcBef>
                <a:spcPts val="1000"/>
              </a:spcBef>
            </a:pPr>
            <a:endParaRPr lang="en-US" sz="1400" kern="1200" dirty="0">
              <a:latin typeface="+mn-lt"/>
              <a:ea typeface="+mn-ea"/>
              <a:cs typeface="+mn-cs"/>
            </a:endParaRPr>
          </a:p>
          <a:p>
            <a:pPr>
              <a:lnSpc>
                <a:spcPct val="110000"/>
              </a:lnSpc>
              <a:spcBef>
                <a:spcPts val="1000"/>
              </a:spcBef>
            </a:pPr>
            <a:endParaRPr lang="en-US" sz="1400" kern="1200" dirty="0">
              <a:latin typeface="+mn-lt"/>
              <a:ea typeface="+mn-ea"/>
              <a:cs typeface="+mn-cs"/>
            </a:endParaRPr>
          </a:p>
          <a:p>
            <a:pPr marL="285750" indent="-285750">
              <a:lnSpc>
                <a:spcPct val="11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2000" b="1" kern="1200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The only national honors society for </a:t>
            </a:r>
            <a:r>
              <a:rPr lang="en-US" sz="2000" b="1" u="sng" kern="1200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STUDENT</a:t>
            </a:r>
            <a:r>
              <a:rPr lang="en-US" sz="2000" b="1" kern="1200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 musicians in </a:t>
            </a:r>
            <a:r>
              <a:rPr lang="en-US" sz="2000" b="1" kern="120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the country</a:t>
            </a:r>
            <a:endParaRPr lang="en-US" sz="2000" b="1" kern="1200" dirty="0">
              <a:solidFill>
                <a:schemeClr val="accent4">
                  <a:lumMod val="60000"/>
                  <a:lumOff val="40000"/>
                </a:schemeClr>
              </a:solidFill>
              <a:latin typeface="+mn-lt"/>
            </a:endParaRPr>
          </a:p>
          <a:p>
            <a:pPr>
              <a:lnSpc>
                <a:spcPct val="110000"/>
              </a:lnSpc>
              <a:spcBef>
                <a:spcPts val="1000"/>
              </a:spcBef>
            </a:pPr>
            <a:endParaRPr lang="en-US" b="1" kern="1200" dirty="0">
              <a:latin typeface="+mn-lt"/>
            </a:endParaRPr>
          </a:p>
          <a:p>
            <a:pPr marL="285750" indent="-285750">
              <a:lnSpc>
                <a:spcPct val="11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2000" b="1" kern="1200" dirty="0">
                <a:solidFill>
                  <a:schemeClr val="accent5">
                    <a:lumMod val="76000"/>
                  </a:schemeClr>
                </a:solidFill>
                <a:latin typeface="+mn-lt"/>
                <a:ea typeface="+mn-ea"/>
                <a:cs typeface="+mn-cs"/>
              </a:rPr>
              <a:t>Flexibility to mold to your program needs</a:t>
            </a:r>
            <a:endParaRPr lang="en-US" sz="2000" b="1" kern="1200" dirty="0">
              <a:solidFill>
                <a:schemeClr val="accent5">
                  <a:lumMod val="76000"/>
                </a:schemeClr>
              </a:solidFill>
              <a:latin typeface="+mn-lt"/>
            </a:endParaRPr>
          </a:p>
          <a:p>
            <a:pPr>
              <a:lnSpc>
                <a:spcPct val="110000"/>
              </a:lnSpc>
              <a:spcBef>
                <a:spcPts val="1000"/>
              </a:spcBef>
            </a:pPr>
            <a:endParaRPr lang="en-US" b="1" kern="1200" dirty="0">
              <a:solidFill>
                <a:schemeClr val="accent5">
                  <a:lumMod val="76000"/>
                </a:schemeClr>
              </a:solidFill>
              <a:latin typeface="+mn-lt"/>
            </a:endParaRPr>
          </a:p>
          <a:p>
            <a:pPr marL="285750" indent="-285750">
              <a:lnSpc>
                <a:spcPct val="11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2000" b="1" kern="1200" dirty="0">
                <a:latin typeface="+mn-lt"/>
                <a:ea typeface="+mn-ea"/>
                <a:cs typeface="+mn-cs"/>
              </a:rPr>
              <a:t>Benefits outweigh the time commitment</a:t>
            </a:r>
            <a:endParaRPr lang="en-US" sz="2000" b="1" kern="1200" dirty="0">
              <a:latin typeface="+mn-lt"/>
            </a:endParaRPr>
          </a:p>
          <a:p>
            <a:pPr>
              <a:lnSpc>
                <a:spcPct val="110000"/>
              </a:lnSpc>
              <a:spcBef>
                <a:spcPts val="1000"/>
              </a:spcBef>
            </a:pPr>
            <a:endParaRPr lang="en-US" b="1" kern="1200" dirty="0">
              <a:latin typeface="+mn-lt"/>
            </a:endParaRPr>
          </a:p>
          <a:p>
            <a:pPr marL="285750" indent="-285750">
              <a:lnSpc>
                <a:spcPct val="110000"/>
              </a:lnSpc>
              <a:spcBef>
                <a:spcPts val="1000"/>
              </a:spcBef>
              <a:buFont typeface="Arial"/>
              <a:buChar char="•"/>
            </a:pPr>
            <a:r>
              <a:rPr lang="en-US" sz="2000" b="1" kern="1200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Provides opportunities for your students to perform, lead and serve</a:t>
            </a:r>
            <a:endParaRPr lang="en-US" sz="2000" b="1" kern="1200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12" name="Date Placeholder 4">
            <a:extLst>
              <a:ext uri="{FF2B5EF4-FFF2-40B4-BE49-F238E27FC236}">
                <a16:creationId xmlns:a16="http://schemas.microsoft.com/office/drawing/2014/main" id="{1B119B61-0742-97F4-4875-4FEBDF6F79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0137" y="63202"/>
            <a:ext cx="2743200" cy="31822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466D2540-00DE-4583-962B-5A79E187A14C}" type="datetime1">
              <a:rPr lang="en-US"/>
              <a:pPr>
                <a:spcAft>
                  <a:spcPts val="600"/>
                </a:spcAft>
              </a:pPr>
              <a:t>7/31/2025</a:t>
            </a:fld>
            <a:endParaRPr lang="en-US"/>
          </a:p>
        </p:txBody>
      </p: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081DB164-CBE4-D61F-B9D1-B645553E6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44016" y="6424761"/>
            <a:ext cx="405993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b="0" kern="1200" cap="all" spc="0" baseline="0">
                <a:latin typeface="+mn-lt"/>
                <a:ea typeface="+mn-ea"/>
                <a:cs typeface="+mn-cs"/>
              </a:rPr>
              <a:t>
              </a:t>
            </a:r>
          </a:p>
        </p:txBody>
      </p:sp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413AE0BD-A69F-653D-1DDA-08FCFCB34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3951" y="6425816"/>
            <a:ext cx="429768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6E91CC32-6A6B-4E2E-BBA1-6864F305DA26}" type="slidenum">
              <a:rPr lang="en-US" dirty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2C823C7-B63C-5C71-40C5-B7247D0F35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5907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94306">
        <p15:prstTrans prst="fallOver"/>
      </p:transition>
    </mc:Choice>
    <mc:Fallback xmlns="">
      <p:transition spd="slow" advTm="9430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119E17-768A-965E-E2A0-28B2125EA2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9130B-F2CB-4080-92D7-D57524B28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942" y="205919"/>
            <a:ext cx="3951745" cy="1510628"/>
          </a:xfrm>
        </p:spPr>
        <p:txBody>
          <a:bodyPr>
            <a:normAutofit fontScale="90000"/>
          </a:bodyPr>
          <a:lstStyle/>
          <a:p>
            <a:br>
              <a:rPr lang="en-US"/>
            </a:br>
            <a:r>
              <a:rPr lang="en-US"/>
              <a:t>Renewal Information for Tri-M Chapters</a:t>
            </a:r>
            <a:br>
              <a:rPr lang="en-US"/>
            </a:br>
            <a:br>
              <a:rPr lang="en-US"/>
            </a:br>
            <a:endParaRPr lang="en-US"/>
          </a:p>
        </p:txBody>
      </p:sp>
      <p:pic>
        <p:nvPicPr>
          <p:cNvPr id="5" name="Content Placeholder 4" descr="Increase Your Retention Rate With 10 Membership Renewal Strategies">
            <a:extLst>
              <a:ext uri="{FF2B5EF4-FFF2-40B4-BE49-F238E27FC236}">
                <a16:creationId xmlns:a16="http://schemas.microsoft.com/office/drawing/2014/main" id="{F031DA90-49EB-0061-1308-B9D850A0D9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277928" y="1556407"/>
            <a:ext cx="6249988" cy="3752434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86E4DE-8301-5D0F-503C-BA77E4475D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08423" y="1930881"/>
            <a:ext cx="3031852" cy="300139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buFont typeface="Arial" panose="05020102010507070707" pitchFamily="18" charset="2"/>
              <a:buChar char="•"/>
            </a:pPr>
            <a:r>
              <a:rPr lang="en-US" sz="2200">
                <a:latin typeface="Elephant"/>
              </a:rPr>
              <a:t>All Chapters expire on June 30th of every year</a:t>
            </a:r>
          </a:p>
          <a:p>
            <a:pPr marL="285750" indent="-285750">
              <a:buFont typeface="Arial" panose="05020102010507070707" pitchFamily="18" charset="2"/>
              <a:buChar char="•"/>
            </a:pPr>
            <a:r>
              <a:rPr lang="en-US" sz="2200">
                <a:solidFill>
                  <a:schemeClr val="accent4">
                    <a:lumMod val="40000"/>
                    <a:lumOff val="60000"/>
                  </a:schemeClr>
                </a:solidFill>
                <a:latin typeface="Elephant"/>
              </a:rPr>
              <a:t>Renewal fees are currently $100 every year</a:t>
            </a:r>
          </a:p>
          <a:p>
            <a:pPr marL="285750" indent="-285750">
              <a:buFont typeface="Arial" panose="05020102010507070707" pitchFamily="18" charset="2"/>
              <a:buChar char="•"/>
            </a:pPr>
            <a:r>
              <a:rPr lang="en-US" sz="2200">
                <a:latin typeface="Elephant"/>
              </a:rPr>
              <a:t>Membership renewal form is online on Tri-M website.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4CBD8A7-AFF3-59E0-85C3-2909E97008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332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92378">
        <p15:prstTrans prst="fallOver"/>
      </p:transition>
    </mc:Choice>
    <mc:Fallback xmlns="">
      <p:transition spd="slow" advTm="9237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23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2AAE8-8F51-1082-2457-A491F0F3E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538" y="392039"/>
            <a:ext cx="3995693" cy="1774778"/>
          </a:xfrm>
        </p:spPr>
        <p:txBody>
          <a:bodyPr anchor="t">
            <a:normAutofit/>
          </a:bodyPr>
          <a:lstStyle/>
          <a:p>
            <a:r>
              <a:rPr lang="en-US" sz="2800"/>
              <a:t>Renewal Information for Tri-M Chapters</a:t>
            </a:r>
            <a:br>
              <a:rPr lang="en-US" sz="2800"/>
            </a:br>
            <a:br>
              <a:rPr lang="en-US" sz="2200"/>
            </a:br>
            <a:br>
              <a:rPr lang="en-US" sz="2200"/>
            </a:br>
            <a:endParaRPr lang="en-US" sz="2200"/>
          </a:p>
        </p:txBody>
      </p:sp>
      <p:pic>
        <p:nvPicPr>
          <p:cNvPr id="5" name="Content Placeholder 4" descr="Increase Your Retention Rate With 10 Membership Renewal Strategies">
            <a:extLst>
              <a:ext uri="{FF2B5EF4-FFF2-40B4-BE49-F238E27FC236}">
                <a16:creationId xmlns:a16="http://schemas.microsoft.com/office/drawing/2014/main" id="{980BC4E0-0E15-32D6-17BE-3C1B36AF2A2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4"/>
          <a:stretch/>
        </p:blipFill>
        <p:spPr>
          <a:xfrm>
            <a:off x="5105400" y="1554003"/>
            <a:ext cx="6249988" cy="3749992"/>
          </a:xfrm>
          <a:noFill/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4434A7-4015-1F26-56CA-62779EAD06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12024" y="2624586"/>
            <a:ext cx="3736563" cy="3467099"/>
          </a:xfrm>
        </p:spPr>
        <p:txBody>
          <a:bodyPr vert="horz" lIns="91440" tIns="45720" rIns="91440" bIns="45720" rtlCol="0" anchor="b">
            <a:noAutofit/>
          </a:bodyPr>
          <a:lstStyle/>
          <a:p>
            <a:pPr marL="285750" indent="-285750">
              <a:lnSpc>
                <a:spcPct val="110000"/>
              </a:lnSpc>
              <a:buFont typeface="Arial" panose="05020102010507070707" pitchFamily="18" charset="2"/>
              <a:buChar char="•"/>
            </a:pPr>
            <a:r>
              <a:rPr lang="en-US" sz="1800" b="1"/>
              <a:t>Chapter advisor may choose to collect an individual fee up to $35</a:t>
            </a:r>
          </a:p>
          <a:p>
            <a:pPr marL="285750" indent="-285750">
              <a:lnSpc>
                <a:spcPct val="110000"/>
              </a:lnSpc>
              <a:buFont typeface="Arial" panose="05020102010507070707" pitchFamily="18" charset="2"/>
              <a:buChar char="•"/>
            </a:pPr>
            <a:r>
              <a:rPr lang="en-US" sz="1800" b="1">
                <a:solidFill>
                  <a:schemeClr val="accent4">
                    <a:lumMod val="40000"/>
                    <a:lumOff val="60000"/>
                  </a:schemeClr>
                </a:solidFill>
              </a:rPr>
              <a:t>Rosters of local members should be kept in a record for local chapters</a:t>
            </a:r>
          </a:p>
          <a:p>
            <a:pPr marL="285750" indent="-285750">
              <a:lnSpc>
                <a:spcPct val="110000"/>
              </a:lnSpc>
              <a:buFont typeface="Arial" panose="05020102010507070707" pitchFamily="18" charset="2"/>
              <a:buChar char="•"/>
            </a:pPr>
            <a:r>
              <a:rPr lang="en-US" b="1"/>
              <a:t>Decide on local requirements for student eligibility. Tri-M student members must be enrolled in at least one music class for at least one semester, have a 2.0 GPA or C overall grade in their core classes, and a 3.0 or A, B average in their  music class(es) and be of strong character 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F8A995DD-A36F-0C8E-26C9-98D43FEE87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0137" y="63202"/>
            <a:ext cx="2743200" cy="318221"/>
          </a:xfrm>
        </p:spPr>
        <p:txBody>
          <a:bodyPr/>
          <a:lstStyle/>
          <a:p>
            <a:pPr>
              <a:spcAft>
                <a:spcPts val="600"/>
              </a:spcAft>
            </a:pPr>
            <a:fld id="{492EB892-F53D-4DB3-8A61-A4F7E64BCA1D}" type="datetime1">
              <a:rPr lang="en-US"/>
              <a:pPr>
                <a:spcAft>
                  <a:spcPts val="600"/>
                </a:spcAft>
              </a:pPr>
              <a:t>7/31/2025</a:t>
            </a:fld>
            <a:endParaRPr lang="en-US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592B9430-9F42-EB17-9B20-3B20F033E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44016" y="6424761"/>
            <a:ext cx="4059936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
              </a:t>
            </a:r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D0C273B3-B465-4835-EF13-42CBDC7F1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3951" y="6425816"/>
            <a:ext cx="429768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6E91CC32-6A6B-4E2E-BBA1-6864F305DA26}" type="slidenum">
              <a:rPr lang="en-US" dirty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FE6439C-0AC1-E635-DAAB-54EE3629D2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3693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73686">
        <p15:prstTrans prst="fallOver"/>
      </p:transition>
    </mc:Choice>
    <mc:Fallback xmlns="">
      <p:transition spd="slow" advTm="7368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36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ctivate button. rounded sign on white background Stock Vector | Adobe ...">
            <a:extLst>
              <a:ext uri="{FF2B5EF4-FFF2-40B4-BE49-F238E27FC236}">
                <a16:creationId xmlns:a16="http://schemas.microsoft.com/office/drawing/2014/main" id="{586FCA2F-D454-6662-86DA-2049A543181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7989" t="22442" r="18519" b="24752"/>
          <a:stretch/>
        </p:blipFill>
        <p:spPr>
          <a:xfrm>
            <a:off x="305422" y="1131801"/>
            <a:ext cx="5188351" cy="2297752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06F489D-1F12-7FFB-031A-AF29FEF7586B}"/>
              </a:ext>
            </a:extLst>
          </p:cNvPr>
          <p:cNvSpPr txBox="1"/>
          <p:nvPr/>
        </p:nvSpPr>
        <p:spPr>
          <a:xfrm>
            <a:off x="6098459" y="805529"/>
            <a:ext cx="5974208" cy="5371434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228600" indent="-228600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schemeClr val="bg1"/>
                </a:solidFill>
                <a:latin typeface="Elephant Pro"/>
              </a:rPr>
              <a:t>Decide if you would like a co-advisor</a:t>
            </a:r>
          </a:p>
          <a:p>
            <a:pPr marL="228600" indent="-228600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1300" b="1">
              <a:solidFill>
                <a:schemeClr val="bg1"/>
              </a:solidFill>
              <a:latin typeface="Elephant Pro"/>
            </a:endParaRPr>
          </a:p>
          <a:p>
            <a:pPr marL="228600" indent="-228600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schemeClr val="bg1"/>
                </a:solidFill>
                <a:latin typeface="Elephant Pro"/>
              </a:rPr>
              <a:t>Fill out the Chapter Activation Form and send in the $100 fee</a:t>
            </a:r>
          </a:p>
          <a:p>
            <a:pPr marL="228600" indent="-228600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1300" b="1">
              <a:solidFill>
                <a:schemeClr val="bg1"/>
              </a:solidFill>
              <a:latin typeface="Elephant Pro"/>
            </a:endParaRPr>
          </a:p>
          <a:p>
            <a:pPr marL="228600" indent="-228600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schemeClr val="bg1"/>
                </a:solidFill>
                <a:latin typeface="Elephant Pro"/>
              </a:rPr>
              <a:t>Review "Advisors Resources" tab on the National Tri-M Website</a:t>
            </a:r>
          </a:p>
          <a:p>
            <a:pPr marL="228600" indent="-228600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1300" b="1">
              <a:solidFill>
                <a:schemeClr val="bg1"/>
              </a:solidFill>
              <a:latin typeface="Elephant Pro"/>
            </a:endParaRPr>
          </a:p>
          <a:p>
            <a:pPr marL="228600" indent="-228600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schemeClr val="bg1"/>
                </a:solidFill>
                <a:latin typeface="Elephant Pro"/>
              </a:rPr>
              <a:t>Select your candidates and appoint officers</a:t>
            </a:r>
          </a:p>
          <a:p>
            <a:pPr marL="228600" indent="-228600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1400" b="1">
              <a:solidFill>
                <a:schemeClr val="bg1"/>
              </a:solidFill>
              <a:latin typeface="Elephant Pro"/>
            </a:endParaRPr>
          </a:p>
          <a:p>
            <a:pPr marL="228600" indent="-228600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schemeClr val="bg1"/>
                </a:solidFill>
                <a:latin typeface="Elephant Pro"/>
              </a:rPr>
              <a:t>Hold your chapter induction ceremony</a:t>
            </a:r>
          </a:p>
          <a:p>
            <a:pPr marL="228600" indent="-228600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1300" b="1">
              <a:solidFill>
                <a:schemeClr val="bg1"/>
              </a:solidFill>
              <a:latin typeface="Elephant Pro"/>
            </a:endParaRPr>
          </a:p>
          <a:p>
            <a:pPr marL="228600" indent="-228600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schemeClr val="bg1"/>
                </a:solidFill>
                <a:latin typeface="Elephant Pro"/>
              </a:rPr>
              <a:t>Hold your first chapter meeting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6EC7C1-7FCC-0630-59D2-F2B92D489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AC21B75B-7FCB-45A0-8BE2-F2B44CA7C4D2}" type="datetime1">
              <a:rPr lang="en-US"/>
              <a:pPr>
                <a:spcAft>
                  <a:spcPts val="600"/>
                </a:spcAft>
              </a:pPr>
              <a:t>7/31/2025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1D525E-B569-7757-5E0B-B43BC0CC7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kern="1200">
                <a:latin typeface="+mn-lt"/>
                <a:ea typeface="+mn-ea"/>
                <a:cs typeface="+mn-cs"/>
              </a:rPr>
              <a:t>
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7482B2-D68F-996E-3E78-5C4159604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CC057153-B650-4DEB-B370-79DDCFDCE934}" type="slidenum">
              <a:rPr lang="en-US" dirty="0"/>
              <a:pPr>
                <a:spcAft>
                  <a:spcPts val="600"/>
                </a:spcAft>
              </a:pPr>
              <a:t>6</a:t>
            </a:fld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434182D-234B-38E7-686B-6AE1A91680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8457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86527">
        <p15:prstTrans prst="fallOver"/>
      </p:transition>
    </mc:Choice>
    <mc:Fallback xmlns="">
      <p:transition spd="slow" advTm="8652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5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t>Why Establish a Chapter?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1866" y="1830835"/>
            <a:ext cx="4571288" cy="4101492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r>
              <a:rPr sz="2400"/>
              <a:t>-</a:t>
            </a:r>
            <a:r>
              <a:rPr sz="240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sz="3100" b="1">
                <a:solidFill>
                  <a:schemeClr val="accent4">
                    <a:lumMod val="40000"/>
                    <a:lumOff val="60000"/>
                  </a:schemeClr>
                </a:solidFill>
              </a:rPr>
              <a:t>Empower student leaders in your music program</a:t>
            </a:r>
            <a:endParaRPr lang="en-US" sz="3100" b="1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r>
              <a:rPr sz="3100" b="1">
                <a:solidFill>
                  <a:srgbClr val="FFFF00"/>
                </a:solidFill>
              </a:rPr>
              <a:t>- Promote service and outreach through music</a:t>
            </a:r>
          </a:p>
          <a:p>
            <a:r>
              <a:rPr sz="3100" b="1"/>
              <a:t>- Celebrate musical excellence</a:t>
            </a:r>
          </a:p>
          <a:p>
            <a:r>
              <a:rPr sz="3100" b="1"/>
              <a:t>- </a:t>
            </a:r>
            <a:r>
              <a:rPr sz="3100" b="1">
                <a:solidFill>
                  <a:schemeClr val="accent5">
                    <a:lumMod val="76000"/>
                  </a:schemeClr>
                </a:solidFill>
              </a:rPr>
              <a:t>Connect with other schools and state-level events</a:t>
            </a:r>
          </a:p>
        </p:txBody>
      </p:sp>
      <p:sp>
        <p:nvSpPr>
          <p:cNvPr id="20" name="Date Placeholder 4">
            <a:extLst>
              <a:ext uri="{FF2B5EF4-FFF2-40B4-BE49-F238E27FC236}">
                <a16:creationId xmlns:a16="http://schemas.microsoft.com/office/drawing/2014/main" id="{811B1A8E-6EB0-6C8A-954A-F12F86659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75F63D65-BA64-45D4-9184-681D2A505271}" type="datetime1">
              <a:rPr lang="en-US"/>
              <a:pPr>
                <a:spcAft>
                  <a:spcPts val="600"/>
                </a:spcAft>
              </a:pPr>
              <a:t>7/31/2025</a:t>
            </a:fld>
            <a:endParaRPr lang="en-US"/>
          </a:p>
        </p:txBody>
      </p:sp>
      <p:sp>
        <p:nvSpPr>
          <p:cNvPr id="21" name="Footer Placeholder 5">
            <a:extLst>
              <a:ext uri="{FF2B5EF4-FFF2-40B4-BE49-F238E27FC236}">
                <a16:creationId xmlns:a16="http://schemas.microsoft.com/office/drawing/2014/main" id="{03D96F34-9F9A-C8DE-8EA5-D9935B665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
              </a:t>
            </a:r>
          </a:p>
        </p:txBody>
      </p:sp>
      <p:sp>
        <p:nvSpPr>
          <p:cNvPr id="22" name="Slide Number Placeholder 6">
            <a:extLst>
              <a:ext uri="{FF2B5EF4-FFF2-40B4-BE49-F238E27FC236}">
                <a16:creationId xmlns:a16="http://schemas.microsoft.com/office/drawing/2014/main" id="{CBD0CCA9-AA74-8E79-BCB9-5252150BA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CC057153-B650-4DEB-B370-79DDCFDCE934}" type="slidenum">
              <a:rPr lang="en-US" dirty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  <p:pic>
        <p:nvPicPr>
          <p:cNvPr id="5" name="Picture 4" descr="227BC9B3-4563-4AF8-9BD7-92BB809BB7B7.jpeg">
            <a:extLst>
              <a:ext uri="{FF2B5EF4-FFF2-40B4-BE49-F238E27FC236}">
                <a16:creationId xmlns:a16="http://schemas.microsoft.com/office/drawing/2014/main" id="{62CD4812-0ED6-90AD-72B2-0DA3B98B6E5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7108" r="-2" b="11223"/>
          <a:stretch>
            <a:fillRect/>
          </a:stretch>
        </p:blipFill>
        <p:spPr>
          <a:xfrm>
            <a:off x="6234195" y="1710606"/>
            <a:ext cx="5181600" cy="4351338"/>
          </a:xfrm>
          <a:prstGeom prst="rect">
            <a:avLst/>
          </a:prstGeom>
          <a:noFill/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80202D5-0948-3467-1E32-3A0C447455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0638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8276">
        <p15:prstTrans prst="fallOver"/>
      </p:transition>
    </mc:Choice>
    <mc:Fallback xmlns="">
      <p:transition spd="slow" advTm="3827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2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848" y="392825"/>
            <a:ext cx="3951745" cy="1510628"/>
          </a:xfrm>
        </p:spPr>
        <p:txBody>
          <a:bodyPr anchor="t">
            <a:normAutofit/>
          </a:bodyPr>
          <a:lstStyle/>
          <a:p>
            <a:r>
              <a:rPr sz="3600"/>
              <a:t>Your Voice = Our Growth</a:t>
            </a:r>
            <a:endParaRPr lang="en-US" sz="36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0DD7C0-4DA1-7FD4-2B13-B64570C48C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181" y="759961"/>
            <a:ext cx="4203670" cy="5274215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type="body" sz="half" idx="2"/>
          </p:nvPr>
        </p:nvSpPr>
        <p:spPr>
          <a:xfrm>
            <a:off x="798406" y="1716547"/>
            <a:ext cx="5061086" cy="487834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800" b="1">
                <a:solidFill>
                  <a:schemeClr val="accent4">
                    <a:lumMod val="40000"/>
                    <a:lumOff val="60000"/>
                  </a:schemeClr>
                </a:solidFill>
              </a:rPr>
              <a:t>We want</a:t>
            </a:r>
            <a:r>
              <a:rPr lang="en-US" sz="2800" b="1"/>
              <a:t> </a:t>
            </a:r>
            <a:r>
              <a:rPr lang="en-US" sz="2800" b="1">
                <a:solidFill>
                  <a:schemeClr val="accent5">
                    <a:lumMod val="76000"/>
                  </a:schemeClr>
                </a:solidFill>
              </a:rPr>
              <a:t>to hear</a:t>
            </a:r>
            <a:r>
              <a:rPr lang="en-US" sz="2800" b="1">
                <a:solidFill>
                  <a:srgbClr val="FFFF00"/>
                </a:solidFill>
              </a:rPr>
              <a:t> from YOU!</a:t>
            </a:r>
          </a:p>
          <a:p>
            <a:r>
              <a:rPr lang="en-US" sz="2400">
                <a:solidFill>
                  <a:schemeClr val="accent4">
                    <a:lumMod val="40000"/>
                    <a:lumOff val="60000"/>
                  </a:schemeClr>
                </a:solidFill>
              </a:rPr>
              <a:t>- </a:t>
            </a:r>
            <a:r>
              <a:rPr lang="en-US" sz="2800" b="1">
                <a:solidFill>
                  <a:schemeClr val="accent4">
                    <a:lumMod val="40000"/>
                    <a:lumOff val="60000"/>
                  </a:schemeClr>
                </a:solidFill>
              </a:rPr>
              <a:t>Help us understand your chapter</a:t>
            </a:r>
            <a:endParaRPr lang="en-US" sz="280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r>
              <a:rPr lang="en-US" sz="2800" b="1">
                <a:solidFill>
                  <a:schemeClr val="accent5">
                    <a:lumMod val="76000"/>
                  </a:schemeClr>
                </a:solidFill>
              </a:rPr>
              <a:t>- Share what support you’d like at the state level</a:t>
            </a:r>
          </a:p>
          <a:p>
            <a:r>
              <a:rPr lang="en-US" sz="2800" b="1"/>
              <a:t>- </a:t>
            </a:r>
            <a:r>
              <a:rPr lang="en-US" sz="2800" b="1">
                <a:solidFill>
                  <a:srgbClr val="FFFF00"/>
                </a:solidFill>
              </a:rPr>
              <a:t>Shape how Tri-M is involved in SCMEA events</a:t>
            </a:r>
          </a:p>
        </p:txBody>
      </p:sp>
      <p:sp>
        <p:nvSpPr>
          <p:cNvPr id="31" name="Date Placeholder 4">
            <a:extLst>
              <a:ext uri="{FF2B5EF4-FFF2-40B4-BE49-F238E27FC236}">
                <a16:creationId xmlns:a16="http://schemas.microsoft.com/office/drawing/2014/main" id="{2605D469-842F-3D35-C79D-840E96BADF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0137" y="63202"/>
            <a:ext cx="2743200" cy="318221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EFFB7C8-F6CD-4379-B04E-90EB1B61A8F1}" type="datetime1">
              <a:rPr lang="en-US"/>
              <a:pPr>
                <a:spcAft>
                  <a:spcPts val="600"/>
                </a:spcAft>
              </a:pPr>
              <a:t>7/31/2025</a:t>
            </a:fld>
            <a:endParaRPr lang="en-US"/>
          </a:p>
        </p:txBody>
      </p:sp>
      <p:sp>
        <p:nvSpPr>
          <p:cNvPr id="32" name="Footer Placeholder 5">
            <a:extLst>
              <a:ext uri="{FF2B5EF4-FFF2-40B4-BE49-F238E27FC236}">
                <a16:creationId xmlns:a16="http://schemas.microsoft.com/office/drawing/2014/main" id="{D3BCD0EA-62C0-6B80-7A17-D80BCD75C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44016" y="6424761"/>
            <a:ext cx="4059936" cy="36512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/>
              <a:t>
              </a:t>
            </a:r>
          </a:p>
        </p:txBody>
      </p:sp>
      <p:sp>
        <p:nvSpPr>
          <p:cNvPr id="33" name="Slide Number Placeholder 6">
            <a:extLst>
              <a:ext uri="{FF2B5EF4-FFF2-40B4-BE49-F238E27FC236}">
                <a16:creationId xmlns:a16="http://schemas.microsoft.com/office/drawing/2014/main" id="{789C9B85-2E99-A424-2A3D-B78FC3B04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3951" y="6425816"/>
            <a:ext cx="42976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C057153-B650-4DEB-B370-79DDCFDCE934}" type="slidenum">
              <a:rPr lang="en-US" dirty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1271ABA-B99D-3784-07A6-78B419CEEF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1173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4514">
        <p15:prstTrans prst="fallOver"/>
      </p:transition>
    </mc:Choice>
    <mc:Fallback xmlns="">
      <p:transition spd="slow" advTm="345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E0B10B-7142-0242-507E-ED45E9C9A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044" y="232338"/>
            <a:ext cx="10653578" cy="1132258"/>
          </a:xfrm>
        </p:spPr>
        <p:txBody>
          <a:bodyPr anchor="t">
            <a:normAutofit/>
          </a:bodyPr>
          <a:lstStyle/>
          <a:p>
            <a:r>
              <a:rPr lang="en-US"/>
              <a:t>           SERVICE PROJECT IDEAS                     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53A6CF29-0691-3824-EE78-762364F54E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6206" y="795664"/>
            <a:ext cx="5189514" cy="599930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100" b="1">
                <a:solidFill>
                  <a:schemeClr val="accent4">
                    <a:lumMod val="40000"/>
                    <a:lumOff val="60000"/>
                  </a:schemeClr>
                </a:solidFill>
              </a:rPr>
              <a:t>TALENT SHOW</a:t>
            </a:r>
          </a:p>
          <a:p>
            <a:r>
              <a:rPr lang="en-US" sz="2100" b="1">
                <a:solidFill>
                  <a:schemeClr val="accent5">
                    <a:lumMod val="76000"/>
                  </a:schemeClr>
                </a:solidFill>
              </a:rPr>
              <a:t>HELP MANAGE SOCIAL MEDIA PAGE</a:t>
            </a:r>
          </a:p>
          <a:p>
            <a:r>
              <a:rPr lang="en-US" sz="2100" b="1">
                <a:solidFill>
                  <a:srgbClr val="FFFF00"/>
                </a:solidFill>
              </a:rPr>
              <a:t>CREATE RECRUITMENT VIDEO FOR UPCOMING BEGINNERS</a:t>
            </a:r>
          </a:p>
          <a:p>
            <a:r>
              <a:rPr lang="en-US" sz="2100" b="1">
                <a:solidFill>
                  <a:schemeClr val="accent4">
                    <a:lumMod val="40000"/>
                    <a:lumOff val="60000"/>
                  </a:schemeClr>
                </a:solidFill>
              </a:rPr>
              <a:t>NOMINATE AN"ARTIST OF THE MONTH" FOR YOUR SCHOOL</a:t>
            </a:r>
          </a:p>
          <a:p>
            <a:r>
              <a:rPr lang="en-US" sz="2100" b="1">
                <a:solidFill>
                  <a:schemeClr val="accent5">
                    <a:lumMod val="76000"/>
                  </a:schemeClr>
                </a:solidFill>
              </a:rPr>
              <a:t>HELP TUTOR</a:t>
            </a:r>
          </a:p>
          <a:p>
            <a:r>
              <a:rPr lang="en-US" sz="2100" b="1">
                <a:solidFill>
                  <a:srgbClr val="FFFF00"/>
                </a:solidFill>
              </a:rPr>
              <a:t>CANNED FOOD DRIVE</a:t>
            </a:r>
          </a:p>
          <a:p>
            <a:r>
              <a:rPr lang="en-US" sz="2100" b="1">
                <a:solidFill>
                  <a:schemeClr val="accent4">
                    <a:lumMod val="40000"/>
                    <a:lumOff val="60000"/>
                  </a:schemeClr>
                </a:solidFill>
              </a:rPr>
              <a:t>STAFF APPECIATION EVENTS</a:t>
            </a:r>
          </a:p>
          <a:p>
            <a:r>
              <a:rPr lang="en-US" sz="2100" b="1">
                <a:solidFill>
                  <a:schemeClr val="accent5">
                    <a:lumMod val="76000"/>
                  </a:schemeClr>
                </a:solidFill>
              </a:rPr>
              <a:t>COMMUNITY CLEAN UP: THE SCHOOL GROUNDS/LOCATE PARK</a:t>
            </a:r>
          </a:p>
          <a:p>
            <a:r>
              <a:rPr lang="en-US" sz="2100" b="1">
                <a:solidFill>
                  <a:srgbClr val="FFFF00"/>
                </a:solidFill>
              </a:rPr>
              <a:t>CANDY GRAMS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1010C9-B1BF-5029-9CD6-3CADCED2F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C84DFE3-AF55-4B6C-BF72-B5947F29FDD8}" type="datetime1">
              <a:rPr lang="en-US"/>
              <a:pPr>
                <a:spcAft>
                  <a:spcPts val="600"/>
                </a:spcAft>
              </a:pPr>
              <a:t>7/31/2025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2D69E4-A58F-8F88-B5B4-8F8847957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/>
              <a:t>
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6AEE69-17CF-097E-2048-9AB056E0F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C057153-B650-4DEB-B370-79DDCFDCE934}" type="slidenum">
              <a:rPr lang="en-US" dirty="0"/>
              <a:pPr>
                <a:spcAft>
                  <a:spcPts val="600"/>
                </a:spcAft>
              </a:pPr>
              <a:t>9</a:t>
            </a:fld>
            <a:endParaRPr lang="en-US"/>
          </a:p>
        </p:txBody>
      </p:sp>
      <p:pic>
        <p:nvPicPr>
          <p:cNvPr id="16" name="Picture 15" descr="A colorful light bulb with business icons">
            <a:extLst>
              <a:ext uri="{FF2B5EF4-FFF2-40B4-BE49-F238E27FC236}">
                <a16:creationId xmlns:a16="http://schemas.microsoft.com/office/drawing/2014/main" id="{5CC59A8D-7A77-02C4-23FA-819D7CA67FC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822" r="9819" b="-3"/>
          <a:stretch/>
        </p:blipFill>
        <p:spPr>
          <a:xfrm>
            <a:off x="6334836" y="1365549"/>
            <a:ext cx="5181600" cy="4351338"/>
          </a:xfrm>
          <a:prstGeom prst="rect">
            <a:avLst/>
          </a:prstGeom>
          <a:noFill/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C1CD425-364E-2311-42FA-EC4A310ACC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649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07030">
        <p15:prstTrans prst="fallOver"/>
      </p:transition>
    </mc:Choice>
    <mc:Fallback xmlns="">
      <p:transition spd="slow" advTm="1070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07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build="p"/>
    </p:bldLst>
  </p:timing>
</p:sld>
</file>

<file path=ppt/theme/theme1.xml><?xml version="1.0" encoding="utf-8"?>
<a:theme xmlns:a="http://schemas.openxmlformats.org/drawingml/2006/main" name="DylanVTI">
  <a:themeElements>
    <a:clrScheme name="DylanVTI">
      <a:dk1>
        <a:sysClr val="windowText" lastClr="000000"/>
      </a:dk1>
      <a:lt1>
        <a:sysClr val="window" lastClr="FFFFFF"/>
      </a:lt1>
      <a:dk2>
        <a:srgbClr val="1A1A33"/>
      </a:dk2>
      <a:lt2>
        <a:srgbClr val="EEFFE3"/>
      </a:lt2>
      <a:accent1>
        <a:srgbClr val="5C40EF"/>
      </a:accent1>
      <a:accent2>
        <a:srgbClr val="B8A0F8"/>
      </a:accent2>
      <a:accent3>
        <a:srgbClr val="00C777"/>
      </a:accent3>
      <a:accent4>
        <a:srgbClr val="005A66"/>
      </a:accent4>
      <a:accent5>
        <a:srgbClr val="9956EA"/>
      </a:accent5>
      <a:accent6>
        <a:srgbClr val="9BBB25"/>
      </a:accent6>
      <a:hlink>
        <a:srgbClr val="674CF0"/>
      </a:hlink>
      <a:folHlink>
        <a:srgbClr val="B53699"/>
      </a:folHlink>
    </a:clrScheme>
    <a:fontScheme name="DylanVTI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DylanVTI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ylanVTI" id="{CD0E21EA-FD0B-4FCD-9D95-B274E3CB7535}" vid="{F2F2D961-94DA-46D9-ABD7-77D6D5FB2C2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63</TotalTime>
  <Words>621</Words>
  <Application>Microsoft Office PowerPoint</Application>
  <PresentationFormat>Widescreen</PresentationFormat>
  <Paragraphs>117</Paragraphs>
  <Slides>14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Elephant</vt:lpstr>
      <vt:lpstr>Elephant Pro</vt:lpstr>
      <vt:lpstr>Neue Haas Grotesk Text Pro</vt:lpstr>
      <vt:lpstr>DylanVTI</vt:lpstr>
      <vt:lpstr>PowerPoint Presentation</vt:lpstr>
      <vt:lpstr>What is Tri-M?</vt:lpstr>
      <vt:lpstr>Why Tri-M?</vt:lpstr>
      <vt:lpstr> Renewal Information for Tri-M Chapters  </vt:lpstr>
      <vt:lpstr>Renewal Information for Tri-M Chapters   </vt:lpstr>
      <vt:lpstr>PowerPoint Presentation</vt:lpstr>
      <vt:lpstr>Why Establish a Chapter?</vt:lpstr>
      <vt:lpstr>Your Voice = Our Growth</vt:lpstr>
      <vt:lpstr>           SERVICE PROJECT IDEAS                     </vt:lpstr>
      <vt:lpstr>Tell Us About Your Tri-M Chapter</vt:lpstr>
      <vt:lpstr>What Happens After You Respond?</vt:lpstr>
      <vt:lpstr>Need Help? Reach Out!</vt:lpstr>
      <vt:lpstr>Help Us Grow Tri-M       Across the State!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McLellan, Kevin</dc:creator>
  <cp:lastModifiedBy>McLellan, Kevin</cp:lastModifiedBy>
  <cp:revision>6</cp:revision>
  <dcterms:created xsi:type="dcterms:W3CDTF">2025-02-10T02:07:34Z</dcterms:created>
  <dcterms:modified xsi:type="dcterms:W3CDTF">2025-07-31T20:20:02Z</dcterms:modified>
</cp:coreProperties>
</file>